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  <p:sldId id="279" r:id="rId4"/>
    <p:sldId id="273" r:id="rId5"/>
    <p:sldId id="274" r:id="rId6"/>
    <p:sldId id="275" r:id="rId7"/>
    <p:sldId id="278" r:id="rId8"/>
    <p:sldId id="276" r:id="rId9"/>
    <p:sldId id="277" r:id="rId10"/>
    <p:sldId id="280" r:id="rId11"/>
    <p:sldId id="281" r:id="rId12"/>
    <p:sldId id="282" r:id="rId13"/>
    <p:sldId id="283" r:id="rId14"/>
    <p:sldId id="285" r:id="rId15"/>
    <p:sldId id="284" r:id="rId16"/>
    <p:sldId id="286" r:id="rId17"/>
    <p:sldId id="28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88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9525F-DE8F-4724-979D-64FB231FB7BF}" type="datetimeFigureOut">
              <a:rPr lang="ru-RU" smtClean="0"/>
              <a:pPr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j-cs"/>
              </a:rPr>
              <a:t>Голубой берет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56320"/>
            <a:ext cx="3744416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Союза десантников провёл очередные испытания для </a:t>
            </a:r>
          </a:p>
          <a:p>
            <a:pPr lvl="0" indent="-342900">
              <a:defRPr/>
            </a:pPr>
            <a:r>
              <a:rPr lang="ru-RU" dirty="0" smtClean="0"/>
              <a:t>юношей на право ношения </a:t>
            </a:r>
          </a:p>
          <a:p>
            <a:pPr lvl="0" indent="-342900">
              <a:defRPr/>
            </a:pPr>
            <a:r>
              <a:rPr lang="ru-RU" dirty="0" smtClean="0"/>
              <a:t>формы ВДВ.</a:t>
            </a:r>
            <a:r>
              <a:rPr lang="ru-RU" sz="2000" dirty="0" smtClean="0"/>
              <a:t> 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C:\Users\user\Desktop\голубой берет\ulwgn81esU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76672"/>
            <a:ext cx="5544616" cy="2495078"/>
          </a:xfrm>
          <a:prstGeom prst="rect">
            <a:avLst/>
          </a:prstGeom>
          <a:noFill/>
        </p:spPr>
      </p:pic>
      <p:pic>
        <p:nvPicPr>
          <p:cNvPr id="3075" name="Picture 3" descr="C:\Users\user\Desktop\голубой берет\_epQKoyyXdc.jpg"/>
          <p:cNvPicPr>
            <a:picLocks noChangeAspect="1" noChangeArrowheads="1"/>
          </p:cNvPicPr>
          <p:nvPr/>
        </p:nvPicPr>
        <p:blipFill>
          <a:blip r:embed="rId3" cstate="print"/>
          <a:srcRect l="15324" r="13548"/>
          <a:stretch>
            <a:fillRect/>
          </a:stretch>
        </p:blipFill>
        <p:spPr bwMode="auto">
          <a:xfrm>
            <a:off x="251520" y="3645024"/>
            <a:ext cx="4097429" cy="2592288"/>
          </a:xfrm>
          <a:prstGeom prst="rect">
            <a:avLst/>
          </a:prstGeom>
          <a:noFill/>
        </p:spPr>
      </p:pic>
      <p:pic>
        <p:nvPicPr>
          <p:cNvPr id="3076" name="Picture 4" descr="C:\Users\user\Desktop\голубой берет\ESP52cljr0A.jpg"/>
          <p:cNvPicPr>
            <a:picLocks noChangeAspect="1" noChangeArrowheads="1"/>
          </p:cNvPicPr>
          <p:nvPr/>
        </p:nvPicPr>
        <p:blipFill>
          <a:blip r:embed="rId4" cstate="print"/>
          <a:srcRect l="25403"/>
          <a:stretch>
            <a:fillRect/>
          </a:stretch>
        </p:blipFill>
        <p:spPr bwMode="auto">
          <a:xfrm>
            <a:off x="4670706" y="3645024"/>
            <a:ext cx="4297274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Битва под Москвой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56320"/>
            <a:ext cx="3744416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К 80-летию начала разгрома фашистских войск под Москвой, кадеты подготовили видеоролик и провели внеклассные занятия .</a:t>
            </a:r>
            <a:r>
              <a:rPr lang="ru-RU" sz="2000" dirty="0" smtClean="0"/>
              <a:t> 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Users\user\Desktop\Битва под Москвой\IMG-20211206-WA0005.jpg"/>
          <p:cNvPicPr>
            <a:picLocks noChangeAspect="1" noChangeArrowheads="1"/>
          </p:cNvPicPr>
          <p:nvPr/>
        </p:nvPicPr>
        <p:blipFill>
          <a:blip r:embed="rId2" cstate="print"/>
          <a:srcRect l="16995" r="12410"/>
          <a:stretch>
            <a:fillRect/>
          </a:stretch>
        </p:blipFill>
        <p:spPr bwMode="auto">
          <a:xfrm>
            <a:off x="4681755" y="3573016"/>
            <a:ext cx="4179673" cy="2664296"/>
          </a:xfrm>
          <a:prstGeom prst="rect">
            <a:avLst/>
          </a:prstGeom>
          <a:noFill/>
        </p:spPr>
      </p:pic>
      <p:pic>
        <p:nvPicPr>
          <p:cNvPr id="2051" name="Picture 3" descr="C:\Users\user\Desktop\Битва под Москвой\IMG-20211206-WA0014.jpg"/>
          <p:cNvPicPr>
            <a:picLocks noChangeAspect="1" noChangeArrowheads="1"/>
          </p:cNvPicPr>
          <p:nvPr/>
        </p:nvPicPr>
        <p:blipFill>
          <a:blip r:embed="rId3" cstate="print"/>
          <a:srcRect l="8024" t="16048" b="6458"/>
          <a:stretch>
            <a:fillRect/>
          </a:stretch>
        </p:blipFill>
        <p:spPr bwMode="auto">
          <a:xfrm>
            <a:off x="251520" y="3573016"/>
            <a:ext cx="4216248" cy="2664296"/>
          </a:xfrm>
          <a:prstGeom prst="rect">
            <a:avLst/>
          </a:prstGeom>
          <a:noFill/>
        </p:spPr>
      </p:pic>
      <p:pic>
        <p:nvPicPr>
          <p:cNvPr id="2052" name="Picture 4" descr="F:\Рисунок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04664"/>
            <a:ext cx="4352484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752528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Скажем курению </a:t>
            </a:r>
            <a:endParaRPr lang="ru-RU" sz="3200" dirty="0" smtClean="0">
              <a:latin typeface="Roboto" pitchFamily="2" charset="0"/>
              <a:ea typeface="Roboto" pitchFamily="2" charset="0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«</a:t>
            </a: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НЕТ!»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1388368"/>
            <a:ext cx="3744416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Деловая игра была рассчитана на кадет 5-6 классов.</a:t>
            </a:r>
          </a:p>
          <a:p>
            <a:pPr lvl="0" indent="-342900"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Ребята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показали отличные знания о вреде курения, проявили смекалку, показали умение работы в команде, проявили творческие способности и артистизм.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C:\Users\user\Desktop\КУРЕНИЕ деловая игра\IMG_67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39" y="381000"/>
            <a:ext cx="3923927" cy="2615951"/>
          </a:xfrm>
          <a:prstGeom prst="rect">
            <a:avLst/>
          </a:prstGeom>
          <a:noFill/>
        </p:spPr>
      </p:pic>
      <p:pic>
        <p:nvPicPr>
          <p:cNvPr id="3075" name="Picture 3" descr="C:\Users\user\Desktop\КУРЕНИЕ деловая игра\IMG_66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024" y="3789040"/>
            <a:ext cx="3995936" cy="2663957"/>
          </a:xfrm>
          <a:prstGeom prst="rect">
            <a:avLst/>
          </a:prstGeom>
          <a:noFill/>
        </p:spPr>
      </p:pic>
      <p:pic>
        <p:nvPicPr>
          <p:cNvPr id="3076" name="Picture 4" descr="C:\Users\user\Desktop\КУРЕНИЕ деловая игра\IMG_67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717032"/>
            <a:ext cx="4032448" cy="26882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День Героев Отечества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1340768"/>
            <a:ext cx="3744416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В школе прошли внеклассные занятия. </a:t>
            </a:r>
            <a:r>
              <a:rPr lang="ru-RU" dirty="0" err="1" smtClean="0"/>
              <a:t>Одинадцатиклассники</a:t>
            </a:r>
            <a:r>
              <a:rPr lang="ru-RU" dirty="0" smtClean="0"/>
              <a:t> пригласили  всех желающих в Музыкальную гостиную. Кадеты, через патриотические песни, вспомнили историю и </a:t>
            </a:r>
            <a:r>
              <a:rPr lang="ru-RU" smtClean="0"/>
              <a:t>своих героев.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 descr="C:\Users\user\Desktop\день Героев\IMG_20211207_1333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32656"/>
            <a:ext cx="3816424" cy="2862318"/>
          </a:xfrm>
          <a:prstGeom prst="rect">
            <a:avLst/>
          </a:prstGeom>
          <a:noFill/>
        </p:spPr>
      </p:pic>
      <p:pic>
        <p:nvPicPr>
          <p:cNvPr id="4099" name="Picture 3" descr="C:\Users\user\Desktop\день Героев\IMG_69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645024"/>
            <a:ext cx="3888432" cy="2592288"/>
          </a:xfrm>
          <a:prstGeom prst="rect">
            <a:avLst/>
          </a:prstGeom>
          <a:noFill/>
        </p:spPr>
      </p:pic>
      <p:pic>
        <p:nvPicPr>
          <p:cNvPr id="4100" name="Picture 4" descr="C:\Users\user\Desktop\день Героев\IMG_69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6" y="3645024"/>
            <a:ext cx="3960442" cy="26402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536504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Доброволец года </a:t>
            </a:r>
            <a:endParaRPr lang="ru-RU" sz="3200" dirty="0" smtClean="0">
              <a:latin typeface="Roboto" pitchFamily="2" charset="0"/>
              <a:ea typeface="Roboto" pitchFamily="2" charset="0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2021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1460376"/>
            <a:ext cx="3744416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noProof="0" dirty="0" smtClean="0"/>
              <a:t>Волонтёрский отряд «Крыло ангела»  стал победителем муниципального конкурса в номинации «Волонтёры Победы»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user\Desktop\волонтёры награждение\i5M7frAtj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032" y="3645024"/>
            <a:ext cx="4067944" cy="2711963"/>
          </a:xfrm>
          <a:prstGeom prst="rect">
            <a:avLst/>
          </a:prstGeom>
          <a:noFill/>
        </p:spPr>
      </p:pic>
      <p:pic>
        <p:nvPicPr>
          <p:cNvPr id="1027" name="Picture 3" descr="C:\Users\user\Desktop\волонтёры награждение\Jon6MMUW8jM.jpg"/>
          <p:cNvPicPr>
            <a:picLocks noChangeAspect="1" noChangeArrowheads="1"/>
          </p:cNvPicPr>
          <p:nvPr/>
        </p:nvPicPr>
        <p:blipFill>
          <a:blip r:embed="rId3" cstate="print"/>
          <a:srcRect l="20075" t="40550" r="11413"/>
          <a:stretch>
            <a:fillRect/>
          </a:stretch>
        </p:blipFill>
        <p:spPr bwMode="auto">
          <a:xfrm>
            <a:off x="4687962" y="3645025"/>
            <a:ext cx="4204517" cy="2736304"/>
          </a:xfrm>
          <a:prstGeom prst="rect">
            <a:avLst/>
          </a:prstGeom>
          <a:noFill/>
        </p:spPr>
      </p:pic>
      <p:pic>
        <p:nvPicPr>
          <p:cNvPr id="1028" name="Picture 4" descr="C:\Users\user\Desktop\волонтёры награждение\_s2q1egDcNU.jpg"/>
          <p:cNvPicPr>
            <a:picLocks noChangeAspect="1" noChangeArrowheads="1"/>
          </p:cNvPicPr>
          <p:nvPr/>
        </p:nvPicPr>
        <p:blipFill>
          <a:blip r:embed="rId4" cstate="print"/>
          <a:srcRect t="21566" r="22959"/>
          <a:stretch>
            <a:fillRect/>
          </a:stretch>
        </p:blipFill>
        <p:spPr bwMode="auto">
          <a:xfrm>
            <a:off x="4716016" y="548248"/>
            <a:ext cx="4082752" cy="27825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Музейный урок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56320"/>
            <a:ext cx="3744416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На День Героев Отечества активисты отряда «Музейное дело» вместе с руководителем провели  для пятиклассников экскурсию в школьном музее , посвященную Дню Героев </a:t>
            </a:r>
            <a:r>
              <a:rPr lang="ru-RU" dirty="0" err="1" smtClean="0"/>
              <a:t>Оечества</a:t>
            </a:r>
            <a:r>
              <a:rPr lang="ru-RU" dirty="0" smtClean="0"/>
              <a:t>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user\Desktop\музей и Некрасов\IMG_68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81000"/>
            <a:ext cx="4067944" cy="2711963"/>
          </a:xfrm>
          <a:prstGeom prst="rect">
            <a:avLst/>
          </a:prstGeom>
          <a:noFill/>
        </p:spPr>
      </p:pic>
      <p:pic>
        <p:nvPicPr>
          <p:cNvPr id="1027" name="Picture 3" descr="C:\Users\user\Desktop\музей и Некрасов\IMG_68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024" y="3573016"/>
            <a:ext cx="4139952" cy="2759968"/>
          </a:xfrm>
          <a:prstGeom prst="rect">
            <a:avLst/>
          </a:prstGeom>
          <a:noFill/>
        </p:spPr>
      </p:pic>
      <p:pic>
        <p:nvPicPr>
          <p:cNvPr id="1028" name="Picture 4" descr="C:\Users\user\Desktop\музей и Некрасов\IMG_68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573016"/>
            <a:ext cx="4067944" cy="2711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Музей военкомата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56320"/>
            <a:ext cx="3744416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Юнармейцы, вместе с воспитанниками реабилитационного центра «Возрождение», посетили  музей военного комиссариата.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user\Desktop\Музей военком ВОЗРОЖДЕНИЕ\IMG-20211221-WA00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858501"/>
            <a:ext cx="4187771" cy="2354475"/>
          </a:xfrm>
          <a:prstGeom prst="rect">
            <a:avLst/>
          </a:prstGeom>
          <a:noFill/>
        </p:spPr>
      </p:pic>
      <p:pic>
        <p:nvPicPr>
          <p:cNvPr id="1027" name="Picture 3" descr="C:\Users\user\Desktop\Музей военком ВОЗРОЖДЕНИЕ\IMG-20211221-WA0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404" y="3645023"/>
            <a:ext cx="4187772" cy="2354475"/>
          </a:xfrm>
          <a:prstGeom prst="rect">
            <a:avLst/>
          </a:prstGeom>
          <a:noFill/>
        </p:spPr>
      </p:pic>
      <p:pic>
        <p:nvPicPr>
          <p:cNvPr id="1028" name="Picture 4" descr="C:\Users\user\Desktop\Музей военком ВОЗРОЖДЕНИЕ\IMG-20211221-WA00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631423"/>
            <a:ext cx="4211960" cy="2368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Взятие крепости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ИЗМАИЛ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1388368"/>
            <a:ext cx="3744416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В  школе прошли информационные блоки, внеклассные занятия,  библиотечный урок, посвященные великому русскому полководцу А.В. Суворову и штурму турецкой крепости Измаил.</a:t>
            </a:r>
            <a:r>
              <a:rPr lang="ru-RU" sz="2000" dirty="0" smtClean="0"/>
              <a:t> 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Users\user\Desktop\СУВОРОВ\IMG_68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80999"/>
            <a:ext cx="4032448" cy="2688298"/>
          </a:xfrm>
          <a:prstGeom prst="rect">
            <a:avLst/>
          </a:prstGeom>
          <a:noFill/>
        </p:spPr>
      </p:pic>
      <p:pic>
        <p:nvPicPr>
          <p:cNvPr id="2051" name="Picture 3" descr="C:\Users\user\Desktop\СУВОРОВ\IMG-20211215-WA0008.jpg"/>
          <p:cNvPicPr>
            <a:picLocks noChangeAspect="1" noChangeArrowheads="1"/>
          </p:cNvPicPr>
          <p:nvPr/>
        </p:nvPicPr>
        <p:blipFill>
          <a:blip r:embed="rId3" cstate="print"/>
          <a:srcRect t="13677"/>
          <a:stretch>
            <a:fillRect/>
          </a:stretch>
        </p:blipFill>
        <p:spPr bwMode="auto">
          <a:xfrm>
            <a:off x="216024" y="3789040"/>
            <a:ext cx="4211960" cy="2726922"/>
          </a:xfrm>
          <a:prstGeom prst="rect">
            <a:avLst/>
          </a:prstGeom>
          <a:noFill/>
        </p:spPr>
      </p:pic>
      <p:pic>
        <p:nvPicPr>
          <p:cNvPr id="2052" name="Picture 4" descr="C:\Users\user\Desktop\СУВОРОВ\IMG_69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789040"/>
            <a:ext cx="4067942" cy="2711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КАДЕТСКИЙ АВАНГАРД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1340768"/>
            <a:ext cx="3744416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Дед Мороз и Снегурочка порадовались успехам кадет на подведении итогов полуфинала школьного конкурса «Кадетский авангард». Лучшим из лучших торжественно вручались грамоты                  и сладкие призы.</a:t>
            </a:r>
            <a:r>
              <a:rPr lang="ru-RU" sz="2000" dirty="0" smtClean="0"/>
              <a:t> 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C:\Users\user\Desktop\Новый год 2022\IMG_71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80999"/>
            <a:ext cx="3959932" cy="2639955"/>
          </a:xfrm>
          <a:prstGeom prst="rect">
            <a:avLst/>
          </a:prstGeom>
          <a:noFill/>
        </p:spPr>
      </p:pic>
      <p:pic>
        <p:nvPicPr>
          <p:cNvPr id="3075" name="Picture 3" descr="C:\Users\user\Desktop\Новый год 2022\IMG_70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861048"/>
            <a:ext cx="3923928" cy="2615952"/>
          </a:xfrm>
          <a:prstGeom prst="rect">
            <a:avLst/>
          </a:prstGeom>
          <a:noFill/>
        </p:spPr>
      </p:pic>
      <p:pic>
        <p:nvPicPr>
          <p:cNvPr id="3076" name="Picture 4" descr="C:\Users\user\Desktop\Новый год 2022\IMG_70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813042"/>
            <a:ext cx="3995936" cy="26639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188640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Всемирный день отказа от курения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1268760"/>
            <a:ext cx="3960440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В школе прошли беседы, кинолектории о вреде </a:t>
            </a:r>
            <a:r>
              <a:rPr lang="ru-RU" dirty="0" err="1" smtClean="0"/>
              <a:t>табакокурения</a:t>
            </a:r>
            <a:r>
              <a:rPr lang="ru-RU" dirty="0" smtClean="0"/>
              <a:t> и </a:t>
            </a:r>
            <a:r>
              <a:rPr lang="ru-RU" dirty="0" err="1" smtClean="0"/>
              <a:t>Вэйп</a:t>
            </a:r>
            <a:r>
              <a:rPr lang="ru-RU" dirty="0" smtClean="0"/>
              <a:t>.</a:t>
            </a:r>
          </a:p>
          <a:p>
            <a:pPr lvl="0" indent="-342900"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Старшеклассники изготовили                              и распространили </a:t>
            </a:r>
            <a:r>
              <a:rPr kumimoji="0" lang="ru-RU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флаеры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среди                     кадет и жителей микрорайона.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user\Desktop\Курение 15.11\IMG-20211112-WA0006.jpg"/>
          <p:cNvPicPr>
            <a:picLocks noChangeAspect="1" noChangeArrowheads="1"/>
          </p:cNvPicPr>
          <p:nvPr/>
        </p:nvPicPr>
        <p:blipFill>
          <a:blip r:embed="rId2" cstate="print"/>
          <a:srcRect l="26508" t="24298" r="2254" b="20478"/>
          <a:stretch>
            <a:fillRect/>
          </a:stretch>
        </p:blipFill>
        <p:spPr bwMode="auto">
          <a:xfrm>
            <a:off x="4788024" y="908720"/>
            <a:ext cx="3839466" cy="2376264"/>
          </a:xfrm>
          <a:prstGeom prst="rect">
            <a:avLst/>
          </a:prstGeom>
          <a:noFill/>
        </p:spPr>
      </p:pic>
      <p:pic>
        <p:nvPicPr>
          <p:cNvPr id="1027" name="Picture 3" descr="C:\Users\user\Desktop\Курение 15.11\P36jNfU6LbU.jpg"/>
          <p:cNvPicPr>
            <a:picLocks noChangeAspect="1" noChangeArrowheads="1"/>
          </p:cNvPicPr>
          <p:nvPr/>
        </p:nvPicPr>
        <p:blipFill>
          <a:blip r:embed="rId3" cstate="print"/>
          <a:srcRect t="29697" b="22576"/>
          <a:stretch>
            <a:fillRect/>
          </a:stretch>
        </p:blipFill>
        <p:spPr bwMode="auto">
          <a:xfrm>
            <a:off x="251520" y="3789040"/>
            <a:ext cx="4176464" cy="2657732"/>
          </a:xfrm>
          <a:prstGeom prst="rect">
            <a:avLst/>
          </a:prstGeom>
          <a:noFill/>
        </p:spPr>
      </p:pic>
      <p:pic>
        <p:nvPicPr>
          <p:cNvPr id="1028" name="Picture 4" descr="C:\Users\user\Desktop\Курение 15.11\IMG_20211112_132355.jpg"/>
          <p:cNvPicPr>
            <a:picLocks noChangeAspect="1" noChangeArrowheads="1"/>
          </p:cNvPicPr>
          <p:nvPr/>
        </p:nvPicPr>
        <p:blipFill>
          <a:blip r:embed="rId4" cstate="print"/>
          <a:srcRect t="7952"/>
          <a:stretch>
            <a:fillRect/>
          </a:stretch>
        </p:blipFill>
        <p:spPr bwMode="auto">
          <a:xfrm>
            <a:off x="4788024" y="3789040"/>
            <a:ext cx="3923927" cy="2708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8280920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j-cs"/>
              </a:rPr>
              <a:t>Деловая игра «Скажи курению НЕТ!»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user\Desktop\КУРЕНИЕ деловая игра\IMG_66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52736"/>
            <a:ext cx="3564395" cy="2376264"/>
          </a:xfrm>
          <a:prstGeom prst="rect">
            <a:avLst/>
          </a:prstGeom>
          <a:noFill/>
        </p:spPr>
      </p:pic>
      <p:pic>
        <p:nvPicPr>
          <p:cNvPr id="1027" name="Picture 3" descr="C:\Users\user\Desktop\КУРЕНИЕ деловая игра\IMG_67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980728"/>
            <a:ext cx="3672407" cy="2448271"/>
          </a:xfrm>
          <a:prstGeom prst="rect">
            <a:avLst/>
          </a:prstGeom>
          <a:noFill/>
        </p:spPr>
      </p:pic>
      <p:pic>
        <p:nvPicPr>
          <p:cNvPr id="1028" name="Picture 4" descr="C:\Users\user\Desktop\КУРЕНИЕ деловая игра\IMG_67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7" y="3860709"/>
            <a:ext cx="3600400" cy="2400266"/>
          </a:xfrm>
          <a:prstGeom prst="rect">
            <a:avLst/>
          </a:prstGeom>
          <a:noFill/>
        </p:spPr>
      </p:pic>
      <p:pic>
        <p:nvPicPr>
          <p:cNvPr id="1029" name="Picture 5" descr="C:\Users\user\Desktop\КУРЕНИЕ деловая игра\IMG_67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3789040"/>
            <a:ext cx="3672408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smtClean="0">
                <a:latin typeface="Roboto" pitchFamily="2" charset="0"/>
                <a:ea typeface="Roboto" pitchFamily="2" charset="0"/>
                <a:cs typeface="+mj-cs"/>
              </a:rPr>
              <a:t>День синички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56320"/>
            <a:ext cx="3744416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Активисты экологического отряда «Землянам о Земле» подготовили кормушки для зимующих птиц, засыпали в них корм и покормили уток на городском пруду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user\Desktop\кормушки утки\IMG-20211116-WA0007.jpg"/>
          <p:cNvPicPr>
            <a:picLocks noChangeAspect="1" noChangeArrowheads="1"/>
          </p:cNvPicPr>
          <p:nvPr/>
        </p:nvPicPr>
        <p:blipFill>
          <a:blip r:embed="rId2" cstate="print"/>
          <a:srcRect t="24280" b="30288"/>
          <a:stretch>
            <a:fillRect/>
          </a:stretch>
        </p:blipFill>
        <p:spPr bwMode="auto">
          <a:xfrm>
            <a:off x="377238" y="3861048"/>
            <a:ext cx="4194762" cy="2541015"/>
          </a:xfrm>
          <a:prstGeom prst="rect">
            <a:avLst/>
          </a:prstGeom>
          <a:noFill/>
        </p:spPr>
      </p:pic>
      <p:pic>
        <p:nvPicPr>
          <p:cNvPr id="1027" name="Picture 3" descr="C:\Users\user\Desktop\кормушки утки\IMG-20211116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764704"/>
            <a:ext cx="4245936" cy="5661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j-cs"/>
              </a:rPr>
              <a:t>Памяти </a:t>
            </a:r>
            <a:r>
              <a:rPr lang="ru-RU" sz="3200" dirty="0" err="1" smtClean="0">
                <a:latin typeface="Roboto" pitchFamily="2" charset="0"/>
                <a:ea typeface="Roboto" pitchFamily="2" charset="0"/>
                <a:cs typeface="+mj-cs"/>
              </a:rPr>
              <a:t>ж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j-cs"/>
              </a:rPr>
              <a:t>ертв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j-cs"/>
              </a:rPr>
              <a:t> ДТП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56320"/>
            <a:ext cx="3744416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sz="2000" dirty="0" smtClean="0"/>
              <a:t> 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95536" y="1052736"/>
            <a:ext cx="3824808" cy="18085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В течение недели кадеты встретились с инспектором ГИБДД </a:t>
            </a:r>
            <a:r>
              <a:rPr lang="ru-RU" dirty="0" err="1" smtClean="0"/>
              <a:t>Гибадуллиной</a:t>
            </a:r>
            <a:r>
              <a:rPr lang="ru-RU" dirty="0" smtClean="0"/>
              <a:t> Г.М.,  поиграли со </a:t>
            </a:r>
            <a:r>
              <a:rPr lang="ru-RU" dirty="0" err="1" smtClean="0"/>
              <a:t>Смешариками</a:t>
            </a:r>
            <a:r>
              <a:rPr lang="ru-RU" dirty="0" smtClean="0"/>
              <a:t>, стали заметнее на дороге с фонариками и светоотражателями, повторили сами и </a:t>
            </a:r>
            <a:r>
              <a:rPr lang="ru-RU" dirty="0" err="1" smtClean="0"/>
              <a:t>предуредили</a:t>
            </a:r>
            <a:r>
              <a:rPr lang="ru-RU" dirty="0" smtClean="0"/>
              <a:t> жителей микрорайона о соблюдении правил дорожного движения.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Users\user\Desktop\ПДД неделя безопасности ноябрь\IMG_65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861048"/>
            <a:ext cx="3960440" cy="2640294"/>
          </a:xfrm>
          <a:prstGeom prst="rect">
            <a:avLst/>
          </a:prstGeom>
          <a:noFill/>
        </p:spPr>
      </p:pic>
      <p:pic>
        <p:nvPicPr>
          <p:cNvPr id="2051" name="Picture 3" descr="C:\Users\user\Desktop\ПДД неделя безопасности ноябрь\IMG-20211117-WA0016.jpg"/>
          <p:cNvPicPr>
            <a:picLocks noChangeAspect="1" noChangeArrowheads="1"/>
          </p:cNvPicPr>
          <p:nvPr/>
        </p:nvPicPr>
        <p:blipFill>
          <a:blip r:embed="rId3" cstate="print"/>
          <a:srcRect l="16558" r="4836"/>
          <a:stretch>
            <a:fillRect/>
          </a:stretch>
        </p:blipFill>
        <p:spPr bwMode="auto">
          <a:xfrm>
            <a:off x="539552" y="3897378"/>
            <a:ext cx="3672408" cy="2627966"/>
          </a:xfrm>
          <a:prstGeom prst="rect">
            <a:avLst/>
          </a:prstGeom>
          <a:noFill/>
        </p:spPr>
      </p:pic>
      <p:pic>
        <p:nvPicPr>
          <p:cNvPr id="2052" name="Picture 4" descr="C:\Users\user\Desktop\ПДД неделя безопасности ноябрь\IMG-20211118-WA0002.jpg"/>
          <p:cNvPicPr>
            <a:picLocks noChangeAspect="1" noChangeArrowheads="1"/>
          </p:cNvPicPr>
          <p:nvPr/>
        </p:nvPicPr>
        <p:blipFill>
          <a:blip r:embed="rId4" cstate="print"/>
          <a:srcRect b="35780"/>
          <a:stretch>
            <a:fillRect/>
          </a:stretch>
        </p:blipFill>
        <p:spPr bwMode="auto">
          <a:xfrm>
            <a:off x="4788024" y="332656"/>
            <a:ext cx="3795886" cy="32502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116632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3200" b="1" dirty="0" smtClean="0"/>
              <a:t>Красная лента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620688"/>
            <a:ext cx="3816424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tabLst>
                <a:tab pos="1524000" algn="l"/>
              </a:tabLst>
            </a:pPr>
            <a:r>
              <a:rPr lang="ru-RU" sz="1400" dirty="0" smtClean="0"/>
              <a:t>В классах были проведены: </a:t>
            </a:r>
          </a:p>
          <a:p>
            <a:pPr>
              <a:tabLst>
                <a:tab pos="1524000" algn="l"/>
              </a:tabLst>
            </a:pPr>
            <a:r>
              <a:rPr lang="ru-RU" sz="1400" dirty="0" smtClean="0"/>
              <a:t>-информационные блоки с просмотром видеоролика «Что такое ВИЧ СПИД»;</a:t>
            </a:r>
          </a:p>
          <a:p>
            <a:pPr>
              <a:tabLst>
                <a:tab pos="1524000" algn="l"/>
              </a:tabLst>
            </a:pPr>
            <a:r>
              <a:rPr lang="ru-RU" sz="1400" dirty="0" smtClean="0"/>
              <a:t>-конкурс обращений  сверстнику «Умей сказать «НЕТ»;</a:t>
            </a:r>
          </a:p>
          <a:p>
            <a:pPr>
              <a:tabLst>
                <a:tab pos="1524000" algn="l"/>
              </a:tabLst>
            </a:pPr>
            <a:r>
              <a:rPr lang="ru-RU" sz="1400" dirty="0" smtClean="0"/>
              <a:t>-экспресс-тест на знание безопасного поведения, с точки зрения безопасности заражения ВИЧ-инфекцией;</a:t>
            </a:r>
          </a:p>
          <a:p>
            <a:pPr>
              <a:tabLst>
                <a:tab pos="1524000" algn="l"/>
              </a:tabLst>
            </a:pPr>
            <a:r>
              <a:rPr lang="ru-RU" sz="1400" dirty="0" smtClean="0"/>
              <a:t>Победители получили красные ленты, знак солидарности с </a:t>
            </a:r>
            <a:r>
              <a:rPr lang="ru-RU" sz="1400" dirty="0" err="1" smtClean="0"/>
              <a:t>ВИЧ-инфецированными</a:t>
            </a:r>
            <a:r>
              <a:rPr lang="ru-RU" sz="1400" dirty="0" smtClean="0"/>
              <a:t> людьми;</a:t>
            </a:r>
          </a:p>
          <a:p>
            <a:pPr>
              <a:tabLst>
                <a:tab pos="1524000" algn="l"/>
              </a:tabLst>
            </a:pPr>
            <a:r>
              <a:rPr lang="ru-RU" sz="1400" dirty="0" smtClean="0"/>
              <a:t>Для жителей микрорайона ребята раздали памятки.</a:t>
            </a:r>
          </a:p>
          <a:p>
            <a:pPr lvl="0" indent="-342900">
              <a:defRPr/>
            </a:pPr>
            <a:r>
              <a:rPr lang="ru-RU" sz="2000" dirty="0" smtClean="0"/>
              <a:t> 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user\Desktop\СПИД 1 декабря\4-26gT49wXg.jpg"/>
          <p:cNvPicPr>
            <a:picLocks noChangeAspect="1" noChangeArrowheads="1"/>
          </p:cNvPicPr>
          <p:nvPr/>
        </p:nvPicPr>
        <p:blipFill>
          <a:blip r:embed="rId2" cstate="print"/>
          <a:srcRect t="7492" b="39621"/>
          <a:stretch>
            <a:fillRect/>
          </a:stretch>
        </p:blipFill>
        <p:spPr bwMode="auto">
          <a:xfrm>
            <a:off x="323528" y="3573016"/>
            <a:ext cx="4084660" cy="2880320"/>
          </a:xfrm>
          <a:prstGeom prst="rect">
            <a:avLst/>
          </a:prstGeom>
          <a:noFill/>
        </p:spPr>
      </p:pic>
      <p:pic>
        <p:nvPicPr>
          <p:cNvPr id="1027" name="Picture 3" descr="C:\Users\user\Desktop\СПИД 1 декабря\IMG_20211126_1311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2053" y="296650"/>
            <a:ext cx="3696412" cy="2772309"/>
          </a:xfrm>
          <a:prstGeom prst="rect">
            <a:avLst/>
          </a:prstGeom>
          <a:noFill/>
        </p:spPr>
      </p:pic>
      <p:pic>
        <p:nvPicPr>
          <p:cNvPr id="1028" name="Picture 4" descr="C:\Users\user\Desktop\СПИД 1 декабря\IMG_20211129_1244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573016"/>
            <a:ext cx="3851920" cy="2888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j-cs"/>
              </a:rPr>
              <a:t>Маршал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j-cs"/>
              </a:rPr>
              <a:t> 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j-cs"/>
              </a:rPr>
              <a:t>Жуков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56320"/>
            <a:ext cx="3024336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В День рождения маршала Советского Союза Георгия Константиновича Жукова, кадеты очистили от снега памятник и возложили цветы Герою.</a:t>
            </a:r>
          </a:p>
          <a:p>
            <a:pPr lvl="0" indent="-342900"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классах прошли информационные блоки.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C:\Users\user\Desktop\-жуков\tPFAYjdVol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946131"/>
            <a:ext cx="5517486" cy="2482869"/>
          </a:xfrm>
          <a:prstGeom prst="rect">
            <a:avLst/>
          </a:prstGeom>
          <a:noFill/>
        </p:spPr>
      </p:pic>
      <p:pic>
        <p:nvPicPr>
          <p:cNvPr id="3075" name="Picture 3" descr="C:\Users\user\Desktop\-жуков\IMG-20211202-WA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789040"/>
            <a:ext cx="3674368" cy="2755776"/>
          </a:xfrm>
          <a:prstGeom prst="rect">
            <a:avLst/>
          </a:prstGeom>
          <a:noFill/>
        </p:spPr>
      </p:pic>
      <p:pic>
        <p:nvPicPr>
          <p:cNvPr id="3076" name="Picture 4" descr="C:\Users\user\Desktop\-жуков\IMG-20211202-WA0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2088" y="3735034"/>
            <a:ext cx="3746376" cy="28097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День неизвестного солдата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1412776"/>
            <a:ext cx="3960440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Кадеты расчистили от снега могилы солдат и почтили память погибших воинов, приняв участие в городском митинге</a:t>
            </a:r>
            <a:r>
              <a:rPr lang="ru-RU" sz="2000" dirty="0" smtClean="0"/>
              <a:t> 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Users\user\Desktop\неизв солдат\IMG-20211202-WA0005.jpg"/>
          <p:cNvPicPr>
            <a:picLocks noChangeAspect="1" noChangeArrowheads="1"/>
          </p:cNvPicPr>
          <p:nvPr/>
        </p:nvPicPr>
        <p:blipFill>
          <a:blip r:embed="rId2" cstate="print"/>
          <a:srcRect t="11587" b="37719"/>
          <a:stretch>
            <a:fillRect/>
          </a:stretch>
        </p:blipFill>
        <p:spPr bwMode="auto">
          <a:xfrm>
            <a:off x="4793410" y="404664"/>
            <a:ext cx="3896814" cy="2664296"/>
          </a:xfrm>
          <a:prstGeom prst="rect">
            <a:avLst/>
          </a:prstGeom>
          <a:noFill/>
        </p:spPr>
      </p:pic>
      <p:pic>
        <p:nvPicPr>
          <p:cNvPr id="2051" name="Picture 3" descr="C:\Users\user\Desktop\неизв солдат\B44Q3iG8vG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648472"/>
            <a:ext cx="3888432" cy="2592288"/>
          </a:xfrm>
          <a:prstGeom prst="rect">
            <a:avLst/>
          </a:prstGeom>
          <a:noFill/>
        </p:spPr>
      </p:pic>
      <p:pic>
        <p:nvPicPr>
          <p:cNvPr id="2052" name="Picture 4" descr="C:\Users\user\Desktop\неизв солдат\QM9l9bvt7B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645024"/>
            <a:ext cx="3888433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err="1" smtClean="0">
                <a:latin typeface="Roboto" pitchFamily="2" charset="0"/>
                <a:ea typeface="Roboto" pitchFamily="2" charset="0"/>
                <a:cs typeface="+mj-cs"/>
              </a:rPr>
              <a:t>Антикоррупция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80728"/>
            <a:ext cx="3744416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В школе прошли классные часы.</a:t>
            </a:r>
          </a:p>
          <a:p>
            <a:pPr lvl="0" indent="-342900">
              <a:defRPr/>
            </a:pPr>
            <a:r>
              <a:rPr lang="ru-RU" dirty="0" smtClean="0"/>
              <a:t>Со старшеклассниками встретился специалист Управления </a:t>
            </a:r>
            <a:r>
              <a:rPr lang="ru-RU" dirty="0" err="1" smtClean="0"/>
              <a:t>образованем</a:t>
            </a:r>
            <a:r>
              <a:rPr lang="ru-RU" dirty="0" smtClean="0"/>
              <a:t> </a:t>
            </a:r>
            <a:r>
              <a:rPr lang="ru-RU" dirty="0" err="1" smtClean="0"/>
              <a:t>Бугульминскго</a:t>
            </a:r>
            <a:r>
              <a:rPr lang="ru-RU" dirty="0" smtClean="0"/>
              <a:t> муниципального района Круглов К.В.. Гость на жизненных примерах рассказал кадетам о пагубности и последствиях этого явления. 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user\Desktop\КОРРУПЦИЯКРУГЛОВ\IMG_68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0012" y="381000"/>
            <a:ext cx="4139952" cy="2759968"/>
          </a:xfrm>
          <a:prstGeom prst="rect">
            <a:avLst/>
          </a:prstGeom>
          <a:noFill/>
        </p:spPr>
      </p:pic>
      <p:pic>
        <p:nvPicPr>
          <p:cNvPr id="1027" name="Picture 3" descr="C:\Users\user\Desktop\КОРРУПЦИЯКРУГЛОВ\IMG_68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2021" y="3789040"/>
            <a:ext cx="4031939" cy="2687959"/>
          </a:xfrm>
          <a:prstGeom prst="rect">
            <a:avLst/>
          </a:prstGeom>
          <a:noFill/>
        </p:spPr>
      </p:pic>
      <p:pic>
        <p:nvPicPr>
          <p:cNvPr id="1028" name="Picture 4" descr="C:\Users\user\Desktop\КОРРУПЦИЯКРУГЛОВ\IMG_68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032" y="3813041"/>
            <a:ext cx="3995936" cy="2663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1946</TotalTime>
  <Words>421</Words>
  <Application>Microsoft Office PowerPoint</Application>
  <PresentationFormat>Экран (4:3)</PresentationFormat>
  <Paragraphs>49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</dc:title>
  <dc:creator>user</dc:creator>
  <cp:lastModifiedBy>user</cp:lastModifiedBy>
  <cp:revision>21</cp:revision>
  <dcterms:created xsi:type="dcterms:W3CDTF">2021-09-06T06:48:42Z</dcterms:created>
  <dcterms:modified xsi:type="dcterms:W3CDTF">2021-12-28T08:45:49Z</dcterms:modified>
</cp:coreProperties>
</file>